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92" r:id="rId2"/>
    <p:sldId id="259" r:id="rId3"/>
    <p:sldId id="256" r:id="rId4"/>
    <p:sldId id="293" r:id="rId5"/>
    <p:sldId id="287" r:id="rId6"/>
    <p:sldId id="260" r:id="rId7"/>
    <p:sldId id="261" r:id="rId8"/>
    <p:sldId id="262" r:id="rId9"/>
    <p:sldId id="263" r:id="rId10"/>
    <p:sldId id="264" r:id="rId11"/>
    <p:sldId id="266" r:id="rId12"/>
    <p:sldId id="288" r:id="rId13"/>
    <p:sldId id="294" r:id="rId14"/>
    <p:sldId id="265" r:id="rId15"/>
    <p:sldId id="267" r:id="rId16"/>
    <p:sldId id="268" r:id="rId17"/>
    <p:sldId id="270" r:id="rId18"/>
    <p:sldId id="295" r:id="rId19"/>
    <p:sldId id="296" r:id="rId20"/>
    <p:sldId id="297" r:id="rId21"/>
    <p:sldId id="271" r:id="rId22"/>
    <p:sldId id="272" r:id="rId23"/>
    <p:sldId id="285" r:id="rId24"/>
    <p:sldId id="289" r:id="rId25"/>
    <p:sldId id="286" r:id="rId26"/>
    <p:sldId id="298" r:id="rId27"/>
    <p:sldId id="258" r:id="rId28"/>
    <p:sldId id="291" r:id="rId2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22"/>
  </p:normalViewPr>
  <p:slideViewPr>
    <p:cSldViewPr snapToGrid="0">
      <p:cViewPr>
        <p:scale>
          <a:sx n="123" d="100"/>
          <a:sy n="123" d="100"/>
        </p:scale>
        <p:origin x="69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822E1-712A-674B-84F1-5EF6A67096C9}" type="datetimeFigureOut">
              <a:rPr lang="pt-BR" smtClean="0"/>
              <a:t>31/05/2024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F3149-99B8-1242-8864-9126EB2541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31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CF3149-99B8-1242-8864-9126EB254149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0104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7A364-81E9-FF88-458E-65F0DEAC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91C827-F182-3582-52B9-986B8486D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829E28-DBB7-66B9-E905-C30E640F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B3D6-57B5-974D-B7DD-4BCEFD1D0AF8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8242F2E-C5B9-63C7-B661-A9B05244E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76B249-29C2-B1B0-1205-07683E183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D10-CC2E-8447-9E43-FE4ADA589B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0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2EE47A-F88F-EDA3-4669-89EE9A16A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F5AACD7-EC67-2287-C16E-A0E04A2874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82E021-40AC-7E81-ED7B-168201F59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B3D6-57B5-974D-B7DD-4BCEFD1D0AF8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7DA3F1-9E03-B35B-8CC9-C2F788B4B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AA1FFA-4A30-957D-21F7-C699E12AB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D10-CC2E-8447-9E43-FE4ADA589B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390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E9BD4B-C58A-7AA7-C152-F6A7C4819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04F14D2-43A8-1274-38F3-65F575239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EFD112-4854-6AF3-AE88-6391A67ED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B3D6-57B5-974D-B7DD-4BCEFD1D0AF8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820516-59DC-5980-D403-51E2FD6AA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C28151-3F94-A89A-8C42-9C62B2DDA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D10-CC2E-8447-9E43-FE4ADA589B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542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179CFC-C281-D96A-7C4A-E3C953B7F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E3417E-AECC-5FB5-8565-C57BF532A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BD6980-5449-8114-2527-26D1DEB50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B3D6-57B5-974D-B7DD-4BCEFD1D0AF8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C98D5E-EDD3-FE9C-434F-F1226A0C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EE35C0-CC92-932A-375E-959FADAD5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D10-CC2E-8447-9E43-FE4ADA589B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038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158D5-FF9A-1FF9-5A7B-725588461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9F891E8-00A5-7C20-6D81-DB6946078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8EACD8-7384-B69E-C23D-D7A11E37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B3D6-57B5-974D-B7DD-4BCEFD1D0AF8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50F937-EE4B-FB4C-3129-C674BB69C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943A42-382C-433F-64EC-144DA575B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D10-CC2E-8447-9E43-FE4ADA589B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39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3427C9-F98D-57A7-58EB-AFA29ACA8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742337-72C2-C97D-E420-42E17FF78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F49B54-C753-D2A3-773C-40B1ED5C5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EB2D9B-BEDB-EB37-F127-16C14C3DE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B3D6-57B5-974D-B7DD-4BCEFD1D0AF8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9EDF95-0A45-1D0B-8904-00B77B802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70483C9-8065-DDD1-DCD1-33CA2A059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D10-CC2E-8447-9E43-FE4ADA589B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689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BC4911-6316-6BA4-D61C-5469126DA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B9403A6-8188-8004-F430-0AC05ADCC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F1161F1-7BC9-D93E-FDBB-F9B8E7956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3EBC756-3308-28DA-10BB-716D2572FF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E942D75-C199-F95E-325C-304B146BD8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9CAE931-70C1-163D-63F6-F5F0223B1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B3D6-57B5-974D-B7DD-4BCEFD1D0AF8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F521917-685E-6A24-9FE4-123200788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ECE5C02-A15D-5794-031C-D73F7F476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D10-CC2E-8447-9E43-FE4ADA589B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107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B688C-7BF5-4DF5-2CF2-85E3BCB8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EB4280D-EEEF-D7A6-D85E-97FB4D45B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B3D6-57B5-974D-B7DD-4BCEFD1D0AF8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A57C13F-9C09-568B-2A01-FD512AF87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862876C-DBDB-EF85-B3FC-E072E41CB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D10-CC2E-8447-9E43-FE4ADA589B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967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F71126E-F66B-E454-5D30-5C5D023F5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B3D6-57B5-974D-B7DD-4BCEFD1D0AF8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30F9452-7AB8-E6E0-DF0F-BEC5D759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5D78FC7-2CB2-1EA8-76F3-19E79A20B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D10-CC2E-8447-9E43-FE4ADA589B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891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68BE2-92BD-5B05-5BFA-F849C251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13EBEB-A615-C3E6-06B4-3CDB25851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BB92244-5EEE-B3F1-D995-708B6551C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891BE98-2A0E-20BC-30D5-757FA1B0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B3D6-57B5-974D-B7DD-4BCEFD1D0AF8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BF1BE72-405B-B555-5CAD-F805BDA48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959D40D-8EFA-B989-AD74-6BD9E86CD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D10-CC2E-8447-9E43-FE4ADA589B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239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A8E40A-9F0B-9A23-4B4B-94C994364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D783CCA-0C85-6C36-953F-EBF2773E8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E0446C-8989-C273-96CD-099F0F4AF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B7D9E99-62AF-78CC-7426-3E014A2DF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B3D6-57B5-974D-B7DD-4BCEFD1D0AF8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6B2E4A3-A3B4-4058-F9CD-07973D56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691202B-4877-223A-0967-9F2B463D8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D10-CC2E-8447-9E43-FE4ADA589B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033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8825009-8814-7181-89B7-E77B5DE5B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C9851F0-8F39-1078-28A2-B6A4C2B9B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0D5039-26CD-CF8E-7F4C-B65D750EB5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0B3D6-57B5-974D-B7DD-4BCEFD1D0AF8}" type="datetimeFigureOut">
              <a:rPr lang="pt-BR" smtClean="0"/>
              <a:t>30/05/2024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945E7A-2347-BA1F-B78A-9832E5314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0769D2D-5B09-822F-3AC6-D426705CA3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92D10-CC2E-8447-9E43-FE4ADA589B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47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frgs.br/das/cultura-da-pa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2910F0D-42CE-6F0E-5B9F-33BFD7EEA2E4}"/>
              </a:ext>
            </a:extLst>
          </p:cNvPr>
          <p:cNvSpPr txBox="1"/>
          <p:nvPr/>
        </p:nvSpPr>
        <p:spPr>
          <a:xfrm>
            <a:off x="1513114" y="2100943"/>
            <a:ext cx="790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Página de entrada</a:t>
            </a:r>
          </a:p>
        </p:txBody>
      </p:sp>
    </p:spTree>
    <p:extLst>
      <p:ext uri="{BB962C8B-B14F-4D97-AF65-F5344CB8AC3E}">
        <p14:creationId xmlns:p14="http://schemas.microsoft.com/office/powerpoint/2010/main" val="3195844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211C6E8A-1F48-A994-7851-20D11B63CAA2}"/>
              </a:ext>
            </a:extLst>
          </p:cNvPr>
          <p:cNvSpPr txBox="1"/>
          <p:nvPr/>
        </p:nvSpPr>
        <p:spPr>
          <a:xfrm>
            <a:off x="1175657" y="1382878"/>
            <a:ext cx="70212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Prevenção da violência (fenômeno complexo) promove a Cultura da Paz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B734532-8DAC-323C-70CE-5EB40DE2C41D}"/>
              </a:ext>
            </a:extLst>
          </p:cNvPr>
          <p:cNvSpPr txBox="1"/>
          <p:nvPr/>
        </p:nvSpPr>
        <p:spPr>
          <a:xfrm>
            <a:off x="1338944" y="2146050"/>
            <a:ext cx="77179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O QUE É A VIOLÊNCIA? </a:t>
            </a:r>
          </a:p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C77C84B-95B9-056F-968F-CBB325C1D0FD}"/>
              </a:ext>
            </a:extLst>
          </p:cNvPr>
          <p:cNvSpPr txBox="1"/>
          <p:nvPr/>
        </p:nvSpPr>
        <p:spPr>
          <a:xfrm>
            <a:off x="1338944" y="2792381"/>
            <a:ext cx="804454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A violência é caracterizada por atos cometidos por indivíduos, grupos, classes e nações que causam danos físicos, emocionais e/ou espirituais a si mesmos ou a outros. </a:t>
            </a:r>
          </a:p>
          <a:p>
            <a:r>
              <a:rPr lang="pt-BR" dirty="0"/>
              <a:t>Trata-se de um fenômeno social de ampla magnitude que impacta toda a sociedade.</a:t>
            </a:r>
          </a:p>
        </p:txBody>
      </p:sp>
    </p:spTree>
    <p:extLst>
      <p:ext uri="{BB962C8B-B14F-4D97-AF65-F5344CB8AC3E}">
        <p14:creationId xmlns:p14="http://schemas.microsoft.com/office/powerpoint/2010/main" val="314518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7E52632-9322-D0B3-05F0-C128867838BB}"/>
              </a:ext>
            </a:extLst>
          </p:cNvPr>
          <p:cNvSpPr txBox="1"/>
          <p:nvPr/>
        </p:nvSpPr>
        <p:spPr>
          <a:xfrm>
            <a:off x="157843" y="1494426"/>
            <a:ext cx="1157695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QUAIS SÃO OS TIPOS DE VIOLÊNCIA? </a:t>
            </a:r>
          </a:p>
          <a:p>
            <a:r>
              <a:rPr lang="pt-BR" dirty="0"/>
              <a:t>Três grandes categorias: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Violência </a:t>
            </a:r>
            <a:r>
              <a:rPr lang="pt-BR" dirty="0" err="1"/>
              <a:t>autoinfligida</a:t>
            </a:r>
            <a:r>
              <a:rPr lang="pt-BR" dirty="0"/>
              <a:t>: está relacionada ao comportamento suicida (tentativas de suicídio e pensamentos suicidas ou autolesões deliberadas) e ao </a:t>
            </a:r>
            <a:r>
              <a:rPr lang="pt-BR" dirty="0" err="1"/>
              <a:t>autoabuso</a:t>
            </a:r>
            <a:r>
              <a:rPr lang="pt-BR" dirty="0"/>
              <a:t> (atos de automutilação)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Violência interpessoal: relacionada à violência da família ou parceiro íntimo (exemplos: abuso infantil, violência contra a mulher, violência sexual, violência contra idosos, violência contra pessoas com deficiência) e à violência comunitária que acontece entre pessoas sem parentesco, nos espaços públicos (exemplos: casos de estupro por desconhecidos, violência juvenil, violência institucional em escolas, asilos, trabalho, prisões, serviços de saúde etc. e a violência no trabalho como o assédio moral e sexual)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Violência coletiva: pode ser social (exemplo: crimes de ódio por grupos organizados, atos terroristas e violências de multidões), política (exemplo: guerras e conflitos de violência, violência de estados e atos de grandes grupos) e econômica (exemplo: ataques de grupos maiores motivados por ganhos econômicos, para interromper a atividade econômica de um país ou região, negar acesso a serviços essenciais ou criar fragmentação econômica). </a:t>
            </a:r>
          </a:p>
        </p:txBody>
      </p:sp>
    </p:spTree>
    <p:extLst>
      <p:ext uri="{BB962C8B-B14F-4D97-AF65-F5344CB8AC3E}">
        <p14:creationId xmlns:p14="http://schemas.microsoft.com/office/powerpoint/2010/main" val="1163791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BAA8C59-38A0-AA5C-5066-033E2521665D}"/>
              </a:ext>
            </a:extLst>
          </p:cNvPr>
          <p:cNvSpPr txBox="1"/>
          <p:nvPr/>
        </p:nvSpPr>
        <p:spPr>
          <a:xfrm>
            <a:off x="446313" y="1311371"/>
            <a:ext cx="104394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OS ATOS DE VIOLÊNCIA PODEM SER DE NATUREZA: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Física: Quando uma pessoa que está em relação de poder a outra causa ou tenta causar dano não acidental (exemplos: socos, pontapés, bofetões, tapas, dano com armas ou qualquer outro gesto).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Sexual: Todo o ato no qual uma pessoa em relação de poder e por meio da força física ou intimidação psicológica obriga a outra a executar ato sexual contra a sua vontade. Pode ocorrer contra as crianças e adolescentes, as mulheres, as pessoas com deficiência ou idosos.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Psicológica: Toda ação ou omissão que causa ou visa causar dano à autoestima, à identidade ou ao desenvolvimento dos indivíduos por agressões verbais ou humilhações constantes (exemplos: ameaças de agressão física, impedimento de trabalhar fora, de sair de casa, de ter amizades, de telefonar, de conversar com outras pessoas).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Negligência ou privação: Ausência de atendimento às necessidades básicas, físicas e emocionais das crianças, adolescentes, adultos, idosos ou pessoas com deficiência.</a:t>
            </a:r>
          </a:p>
        </p:txBody>
      </p:sp>
    </p:spTree>
    <p:extLst>
      <p:ext uri="{BB962C8B-B14F-4D97-AF65-F5344CB8AC3E}">
        <p14:creationId xmlns:p14="http://schemas.microsoft.com/office/powerpoint/2010/main" val="2518437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A6EBF4D-0DF0-DDEA-AA65-0B7D483FE32C}"/>
              </a:ext>
            </a:extLst>
          </p:cNvPr>
          <p:cNvSpPr txBox="1"/>
          <p:nvPr/>
        </p:nvSpPr>
        <p:spPr>
          <a:xfrm>
            <a:off x="881744" y="1039229"/>
            <a:ext cx="11419114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D0D0D"/>
                </a:solidFill>
                <a:effectLst/>
                <a:latin typeface="ui-sans-serif"/>
              </a:rPr>
              <a:t>Natureza dos Conflitos:</a:t>
            </a:r>
            <a:endParaRPr lang="pt-BR" sz="1600" b="0" i="0" dirty="0">
              <a:solidFill>
                <a:srgbClr val="0D0D0D"/>
              </a:solidFill>
              <a:effectLst/>
              <a:latin typeface="ui-sans-serif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ui-sans-serif"/>
              </a:rPr>
              <a:t>Os conflitos são inerentes à vida humana.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ui-sans-serif"/>
              </a:rPr>
              <a:t>Conciliar diferentes demandas e necessidades é um grande desafio.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D0D0D"/>
                </a:solidFill>
                <a:effectLst/>
                <a:latin typeface="ui-sans-serif"/>
              </a:rPr>
              <a:t>Impacto dos Conflitos:</a:t>
            </a:r>
            <a:endParaRPr lang="pt-BR" sz="1600" b="0" i="0" dirty="0">
              <a:solidFill>
                <a:srgbClr val="0D0D0D"/>
              </a:solidFill>
              <a:effectLst/>
              <a:latin typeface="ui-sans-serif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ui-sans-serif"/>
              </a:rPr>
              <a:t>Por si só, os conflitos não são danosos ou patológicos.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ui-sans-serif"/>
              </a:rPr>
              <a:t>A maneira como são enfrentados e administrados pode resultar em consequências construtivas ou destrutivas.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D0D0D"/>
                </a:solidFill>
                <a:effectLst/>
                <a:latin typeface="ui-sans-serif"/>
              </a:rPr>
              <a:t>Resolução de Conflitos:</a:t>
            </a:r>
            <a:endParaRPr lang="pt-BR" sz="1600" b="0" i="0" dirty="0">
              <a:solidFill>
                <a:srgbClr val="0D0D0D"/>
              </a:solidFill>
              <a:effectLst/>
              <a:latin typeface="ui-sans-serif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ui-sans-serif"/>
              </a:rPr>
              <a:t>Marca uma nova etapa no desenvolvimento de um grupo.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ui-sans-serif"/>
              </a:rPr>
              <a:t>Promove o amadurecimento das relações interpessoais.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ui-sans-serif"/>
              </a:rPr>
              <a:t>Envolve romper com a acomodação de ideias, posições e papéis.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ui-sans-serif"/>
              </a:rPr>
              <a:t>Estimula a criatividade na busca por soluções.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D0D0D"/>
                </a:solidFill>
                <a:effectLst/>
                <a:latin typeface="ui-sans-serif"/>
              </a:rPr>
              <a:t>Ambiente Universitário:</a:t>
            </a:r>
            <a:endParaRPr lang="pt-BR" sz="1600" b="0" i="0" dirty="0">
              <a:solidFill>
                <a:srgbClr val="0D0D0D"/>
              </a:solidFill>
              <a:effectLst/>
              <a:latin typeface="ui-sans-serif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ui-sans-serif"/>
              </a:rPr>
              <a:t>A universidade é um ambiente de diversidade e inovação.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ui-sans-serif"/>
              </a:rPr>
              <a:t>Impulsionada pelas novas gerações que nela ingressam.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600" b="1" i="0" dirty="0">
                <a:solidFill>
                  <a:srgbClr val="0D0D0D"/>
                </a:solidFill>
                <a:effectLst/>
                <a:latin typeface="ui-sans-serif"/>
              </a:rPr>
              <a:t>Reformulações Contemporâneas:</a:t>
            </a:r>
            <a:endParaRPr lang="pt-BR" sz="1600" b="0" i="0" dirty="0">
              <a:solidFill>
                <a:srgbClr val="0D0D0D"/>
              </a:solidFill>
              <a:effectLst/>
              <a:latin typeface="ui-sans-serif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ui-sans-serif"/>
              </a:rPr>
              <a:t>Observamos uma reformulação de diversas concepções.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D0D0D"/>
                </a:solidFill>
                <a:effectLst/>
                <a:latin typeface="ui-sans-serif"/>
              </a:rPr>
              <a:t>Inclui questões de gênero, sexualidade, relações étnico-raciais, </a:t>
            </a:r>
            <a:r>
              <a:rPr lang="pt-BR" sz="1600" b="0" i="0" dirty="0" err="1">
                <a:solidFill>
                  <a:srgbClr val="0D0D0D"/>
                </a:solidFill>
                <a:effectLst/>
                <a:latin typeface="ui-sans-serif"/>
              </a:rPr>
              <a:t>pcd</a:t>
            </a:r>
            <a:r>
              <a:rPr lang="pt-BR" sz="1600" b="0" i="0" dirty="0">
                <a:solidFill>
                  <a:srgbClr val="0D0D0D"/>
                </a:solidFill>
                <a:effectLst/>
                <a:latin typeface="ui-sans-serif"/>
              </a:rPr>
              <a:t>, entre outros.</a:t>
            </a:r>
          </a:p>
        </p:txBody>
      </p:sp>
    </p:spTree>
    <p:extLst>
      <p:ext uri="{BB962C8B-B14F-4D97-AF65-F5344CB8AC3E}">
        <p14:creationId xmlns:p14="http://schemas.microsoft.com/office/powerpoint/2010/main" val="1495825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C595354D-B706-491C-AC66-12DB0C776F4C}"/>
              </a:ext>
            </a:extLst>
          </p:cNvPr>
          <p:cNvSpPr txBox="1"/>
          <p:nvPr/>
        </p:nvSpPr>
        <p:spPr>
          <a:xfrm>
            <a:off x="1719943" y="1889650"/>
            <a:ext cx="73913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POR QUE PROMOVER A CULTURA DE PAZ? </a:t>
            </a:r>
          </a:p>
          <a:p>
            <a:endParaRPr lang="pt-BR" dirty="0"/>
          </a:p>
          <a:p>
            <a:r>
              <a:rPr lang="pt-BR" dirty="0"/>
              <a:t>Promover uma cultura de paz como uma forma de mitigar os danos de uma cultura da violência tão profundamente enraizada.</a:t>
            </a:r>
          </a:p>
        </p:txBody>
      </p:sp>
    </p:spTree>
    <p:extLst>
      <p:ext uri="{BB962C8B-B14F-4D97-AF65-F5344CB8AC3E}">
        <p14:creationId xmlns:p14="http://schemas.microsoft.com/office/powerpoint/2010/main" val="317954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3B8D-ED98-DA65-0DAD-A1421D804AE5}"/>
              </a:ext>
            </a:extLst>
          </p:cNvPr>
          <p:cNvSpPr txBox="1"/>
          <p:nvPr/>
        </p:nvSpPr>
        <p:spPr>
          <a:xfrm>
            <a:off x="979713" y="2413337"/>
            <a:ext cx="896983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“A tolerância é o respeito, a aceitação e o apreço da riqueza e da diversidade das culturas de nosso mundo, de nossos modos de expressão e de nossas maneiras de exprimir nossa qualidade de seres humanos. É fomentada pelo conhecimento, a abertura de espírito, a comunicação e a liberdade de pensamento, de consciência e de crença. </a:t>
            </a:r>
            <a:r>
              <a:rPr lang="pt-BR" b="1" dirty="0"/>
              <a:t>A tolerância é a harmonia na diferença.</a:t>
            </a:r>
            <a:r>
              <a:rPr lang="pt-BR" dirty="0"/>
              <a:t> Não só é um dever de ordem ética, é igualmente uma necessidade política e jurídica. A tolerância é uma virtude que torna a paz possível e contribui para substituir uma cultura de guerra por uma cultura de paz.”*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5CF2989-3D39-8226-EE6A-65705AD54993}"/>
              </a:ext>
            </a:extLst>
          </p:cNvPr>
          <p:cNvSpPr txBox="1"/>
          <p:nvPr/>
        </p:nvSpPr>
        <p:spPr>
          <a:xfrm>
            <a:off x="979713" y="989152"/>
            <a:ext cx="88936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A importância e a necessidade de falarmos sobre diversidade e tolerância. </a:t>
            </a:r>
          </a:p>
          <a:p>
            <a:endParaRPr lang="pt-BR" dirty="0"/>
          </a:p>
          <a:p>
            <a:r>
              <a:rPr lang="pt-BR" dirty="0"/>
              <a:t>A tolerância é um dos princípios da cultura de paz, segundo a UNESCO.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C54A087-2FDA-D1D8-A591-8FE7CE386065}"/>
              </a:ext>
            </a:extLst>
          </p:cNvPr>
          <p:cNvSpPr txBox="1"/>
          <p:nvPr/>
        </p:nvSpPr>
        <p:spPr>
          <a:xfrm>
            <a:off x="979713" y="4945519"/>
            <a:ext cx="34291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* Declaração de Princípios sobre a Tolerância (UNESCO, 1995)</a:t>
            </a:r>
          </a:p>
        </p:txBody>
      </p:sp>
    </p:spTree>
    <p:extLst>
      <p:ext uri="{BB962C8B-B14F-4D97-AF65-F5344CB8AC3E}">
        <p14:creationId xmlns:p14="http://schemas.microsoft.com/office/powerpoint/2010/main" val="2898157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D33CE6B-D92E-5068-0440-12AFCEEABE4D}"/>
              </a:ext>
            </a:extLst>
          </p:cNvPr>
          <p:cNvSpPr txBox="1"/>
          <p:nvPr/>
        </p:nvSpPr>
        <p:spPr>
          <a:xfrm>
            <a:off x="1600200" y="942431"/>
            <a:ext cx="97536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EMPATIA </a:t>
            </a:r>
          </a:p>
          <a:p>
            <a:endParaRPr lang="pt-BR" dirty="0"/>
          </a:p>
          <a:p>
            <a:r>
              <a:rPr lang="pt-BR" dirty="0"/>
              <a:t>A empatia consiste na capacidade de se colocar no lugar do outro, de adotar a sua perspectiva (ou seja, “enxergar o mundo pelos olhos do outro”) e compreender o seu estado emocional (isto é, os sentimentos do outro).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b="1" dirty="0"/>
              <a:t>Quanto mais praticamos, mais ela se desenvolve e se torna algo natural. 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Fala não julgadora e centrada no outro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Contato visual, expressão facial, postura e gesticulação 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Compreensão afetiva: tentar pensar e sentir como se estivéssemos passando por situação semelhante à do outro.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Expressar o nosso entendimento da perspectiva e sentimento do outro</a:t>
            </a:r>
          </a:p>
        </p:txBody>
      </p:sp>
    </p:spTree>
    <p:extLst>
      <p:ext uri="{BB962C8B-B14F-4D97-AF65-F5344CB8AC3E}">
        <p14:creationId xmlns:p14="http://schemas.microsoft.com/office/powerpoint/2010/main" val="3840390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A31B241-800B-BE3B-F27B-EBB1F83C54BC}"/>
              </a:ext>
            </a:extLst>
          </p:cNvPr>
          <p:cNvSpPr txBox="1"/>
          <p:nvPr/>
        </p:nvSpPr>
        <p:spPr>
          <a:xfrm>
            <a:off x="1556657" y="1114922"/>
            <a:ext cx="755468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Como ouvir o outro? 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Ouvir com atenção e disponibilidade (paciência)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Não interromper (escuta)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Entender os sentimentos da pessoa (empatia)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Expressar respeito pelas opiniões e pelos valores da pessoa (alteridade)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Assumir uma postura honesta e autêntica (ética)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Mostrar sua preocupação, cuidado e afeição (afeto)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Focalizar nos sentimentos do outro (atenção)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Olhar sempre nos olhos (respeito)</a:t>
            </a:r>
          </a:p>
        </p:txBody>
      </p:sp>
    </p:spTree>
    <p:extLst>
      <p:ext uri="{BB962C8B-B14F-4D97-AF65-F5344CB8AC3E}">
        <p14:creationId xmlns:p14="http://schemas.microsoft.com/office/powerpoint/2010/main" val="4077272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2495843-925F-C8C3-9EF4-0423B26312C2}"/>
              </a:ext>
            </a:extLst>
          </p:cNvPr>
          <p:cNvSpPr txBox="1"/>
          <p:nvPr/>
        </p:nvSpPr>
        <p:spPr>
          <a:xfrm>
            <a:off x="687532" y="1145922"/>
            <a:ext cx="1034761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0D0D0D"/>
                </a:solidFill>
                <a:effectLst/>
              </a:rPr>
              <a:t>Conceito fundamental nas ciências humanas e sociais que se refere ao reconhecimento e à valorização da diferença e da diversidade. </a:t>
            </a:r>
          </a:p>
          <a:p>
            <a:pPr algn="l"/>
            <a:r>
              <a:rPr lang="pt-BR" b="0" i="0" dirty="0">
                <a:solidFill>
                  <a:srgbClr val="0D0D0D"/>
                </a:solidFill>
                <a:effectLst/>
              </a:rPr>
              <a:t>A alteridade se preocupa com a maneira como os indivíduos ou grupos reconhecem, interagem e se relacionam com aqueles que são diferentes deles em termos de cultura, etnia, gênero, orientação sexual, religião, entre outros aspectos.</a:t>
            </a:r>
          </a:p>
          <a:p>
            <a:pPr algn="l"/>
            <a:endParaRPr lang="pt-BR" b="1" i="0" dirty="0">
              <a:solidFill>
                <a:srgbClr val="0D0D0D"/>
              </a:solidFill>
              <a:effectLst/>
            </a:endParaRPr>
          </a:p>
          <a:p>
            <a:pPr algn="l"/>
            <a:r>
              <a:rPr lang="pt-BR" b="1" i="0" dirty="0">
                <a:solidFill>
                  <a:srgbClr val="0D0D0D"/>
                </a:solidFill>
                <a:effectLst/>
              </a:rPr>
              <a:t>Aspectos Principais da Alteridade</a:t>
            </a:r>
          </a:p>
          <a:p>
            <a:pPr algn="l">
              <a:buFont typeface="+mj-lt"/>
              <a:buAutoNum type="arabicPeriod"/>
            </a:pPr>
            <a:r>
              <a:rPr lang="pt-BR" b="1" i="0" dirty="0">
                <a:solidFill>
                  <a:srgbClr val="0D0D0D"/>
                </a:solidFill>
                <a:effectLst/>
              </a:rPr>
              <a:t>Reconhecimento do Outro:</a:t>
            </a:r>
            <a:endParaRPr lang="pt-BR" b="0" i="0" dirty="0">
              <a:solidFill>
                <a:srgbClr val="0D0D0D"/>
              </a:solidFill>
              <a:effectLst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pt-BR" b="0" i="0" dirty="0">
                <a:solidFill>
                  <a:srgbClr val="0D0D0D"/>
                </a:solidFill>
                <a:effectLst/>
              </a:rPr>
              <a:t>Alteridade envolve a capacidade de reconhecer a existência e a legitimidade do outro como um ser autônomo e diferente.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pt-BR" b="0" i="0" dirty="0">
                <a:solidFill>
                  <a:srgbClr val="0D0D0D"/>
                </a:solidFill>
                <a:effectLst/>
              </a:rPr>
              <a:t>Este reconhecimento vai além de apenas perceber a diferença; implica respeitar e valorizar essa diferença.</a:t>
            </a:r>
          </a:p>
          <a:p>
            <a:pPr algn="l">
              <a:buFont typeface="+mj-lt"/>
              <a:buAutoNum type="arabicPeriod"/>
            </a:pPr>
            <a:r>
              <a:rPr lang="pt-BR" b="1" i="0" dirty="0">
                <a:solidFill>
                  <a:srgbClr val="0D0D0D"/>
                </a:solidFill>
                <a:effectLst/>
              </a:rPr>
              <a:t>Relações Interpessoais:</a:t>
            </a:r>
            <a:endParaRPr lang="pt-BR" b="0" i="0" dirty="0">
              <a:solidFill>
                <a:srgbClr val="0D0D0D"/>
              </a:solidFill>
              <a:effectLst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pt-BR" b="0" i="0" dirty="0">
                <a:solidFill>
                  <a:srgbClr val="0D0D0D"/>
                </a:solidFill>
                <a:effectLst/>
              </a:rPr>
              <a:t>Nas relações interpessoais, a alteridade se manifesta na abertura ao diálogo e na disposição para compreender as perspectivas e experiências do outro.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pt-BR" b="0" i="0" dirty="0">
                <a:solidFill>
                  <a:srgbClr val="0D0D0D"/>
                </a:solidFill>
                <a:effectLst/>
              </a:rPr>
              <a:t>A prática da </a:t>
            </a:r>
            <a:r>
              <a:rPr lang="pt-BR" b="1" i="0" dirty="0">
                <a:solidFill>
                  <a:srgbClr val="0D0D0D"/>
                </a:solidFill>
                <a:effectLst/>
              </a:rPr>
              <a:t>empatia</a:t>
            </a:r>
            <a:r>
              <a:rPr lang="pt-BR" b="0" i="0" dirty="0">
                <a:solidFill>
                  <a:srgbClr val="0D0D0D"/>
                </a:solidFill>
                <a:effectLst/>
              </a:rPr>
              <a:t> e do respeito mútuo é essencial para a verdadeira alteridade.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9F79014-9324-CB3E-824D-ABA8A49ED2F2}"/>
              </a:ext>
            </a:extLst>
          </p:cNvPr>
          <p:cNvSpPr txBox="1"/>
          <p:nvPr/>
        </p:nvSpPr>
        <p:spPr>
          <a:xfrm>
            <a:off x="687532" y="605043"/>
            <a:ext cx="14737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0D0D0D"/>
                </a:solidFill>
                <a:effectLst/>
              </a:rPr>
              <a:t>Alteridade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6351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CA97757-2FA8-3F11-7F50-BE55B7DBC919}"/>
              </a:ext>
            </a:extLst>
          </p:cNvPr>
          <p:cNvSpPr txBox="1"/>
          <p:nvPr/>
        </p:nvSpPr>
        <p:spPr>
          <a:xfrm>
            <a:off x="228600" y="1043117"/>
            <a:ext cx="1114944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pt-BR" b="1" i="0" dirty="0">
                <a:solidFill>
                  <a:srgbClr val="0D0D0D"/>
                </a:solidFill>
                <a:effectLst/>
              </a:rPr>
              <a:t>Desafios da Alteridade:</a:t>
            </a:r>
            <a:endParaRPr lang="pt-BR" b="0" i="0" dirty="0">
              <a:solidFill>
                <a:srgbClr val="0D0D0D"/>
              </a:solidFill>
              <a:effectLst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pt-BR" b="0" i="0" dirty="0">
                <a:solidFill>
                  <a:srgbClr val="0D0D0D"/>
                </a:solidFill>
                <a:effectLst/>
              </a:rPr>
              <a:t>Enfrentar preconceitos e estereótipos 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pt-BR" b="0" i="0" dirty="0">
                <a:solidFill>
                  <a:srgbClr val="0D0D0D"/>
                </a:solidFill>
                <a:effectLst/>
              </a:rPr>
              <a:t>Muitas vezes, a falta de compreensão e o medo do diferente podem gerar discriminação e conflitos.</a:t>
            </a:r>
          </a:p>
          <a:p>
            <a:pPr algn="l">
              <a:buFont typeface="+mj-lt"/>
              <a:buAutoNum type="arabicPeriod"/>
            </a:pPr>
            <a:r>
              <a:rPr lang="pt-BR" b="1" i="0" dirty="0">
                <a:solidFill>
                  <a:srgbClr val="0D0D0D"/>
                </a:solidFill>
                <a:effectLst/>
              </a:rPr>
              <a:t>Alteridade na Educação:</a:t>
            </a:r>
            <a:endParaRPr lang="pt-BR" b="0" i="0" dirty="0">
              <a:solidFill>
                <a:srgbClr val="0D0D0D"/>
              </a:solidFill>
              <a:effectLst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pt-BR" b="0" i="0" dirty="0">
                <a:solidFill>
                  <a:srgbClr val="0D0D0D"/>
                </a:solidFill>
                <a:effectLst/>
              </a:rPr>
              <a:t>No contexto educacional, promover a alteridade significa criar um ambiente inclusivo onde todas as vozes e identidades são respeitadas e valorizadas.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pt-BR" b="0" i="0" dirty="0">
                <a:solidFill>
                  <a:srgbClr val="0D0D0D"/>
                </a:solidFill>
                <a:effectLst/>
              </a:rPr>
              <a:t>Incentiva a formação de cidadãos críticos e empáticos, preparados para viver em uma sociedade plural.</a:t>
            </a:r>
          </a:p>
          <a:p>
            <a:pPr algn="l">
              <a:buFont typeface="+mj-lt"/>
              <a:buAutoNum type="arabicPeriod"/>
            </a:pPr>
            <a:r>
              <a:rPr lang="pt-BR" b="1" i="0" dirty="0">
                <a:solidFill>
                  <a:srgbClr val="0D0D0D"/>
                </a:solidFill>
                <a:effectLst/>
              </a:rPr>
              <a:t>Alteridade e Cultura:</a:t>
            </a:r>
            <a:endParaRPr lang="pt-BR" b="0" i="0" dirty="0">
              <a:solidFill>
                <a:srgbClr val="0D0D0D"/>
              </a:solidFill>
              <a:effectLst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pt-BR" b="0" i="0" dirty="0">
                <a:solidFill>
                  <a:srgbClr val="0D0D0D"/>
                </a:solidFill>
                <a:effectLst/>
              </a:rPr>
              <a:t>A alteridade é fundamental para o enriquecimento cultural. Ao interagir com culturas diferentes, há uma troca de conhecimentos e práticas que ampliam a compreensão do mundo.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pt-BR" b="0" i="0" dirty="0">
                <a:solidFill>
                  <a:srgbClr val="0D0D0D"/>
                </a:solidFill>
                <a:effectLst/>
              </a:rPr>
              <a:t>O diálogo intercultural é uma prática de alteridade que pode promover a paz e a cooperação entre diferentes povos e nações.</a:t>
            </a:r>
          </a:p>
          <a:p>
            <a:pPr algn="l">
              <a:buFont typeface="+mj-lt"/>
              <a:buAutoNum type="arabicPeriod"/>
            </a:pPr>
            <a:r>
              <a:rPr lang="pt-BR" b="1" i="0" dirty="0">
                <a:solidFill>
                  <a:srgbClr val="0D0D0D"/>
                </a:solidFill>
                <a:effectLst/>
              </a:rPr>
              <a:t>Alteridade e Identidade:</a:t>
            </a:r>
            <a:endParaRPr lang="pt-BR" b="0" i="0" dirty="0">
              <a:solidFill>
                <a:srgbClr val="0D0D0D"/>
              </a:solidFill>
              <a:effectLst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pt-BR" b="0" i="0" dirty="0">
                <a:solidFill>
                  <a:srgbClr val="0D0D0D"/>
                </a:solidFill>
                <a:effectLst/>
              </a:rPr>
              <a:t>A identidade de um indivíduo ou grupo é, em parte, formada pelo reconhecimento da alteridade. Saber quem somos implica saber quem são os outros e como nos diferenciamos deles.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pt-BR" b="0" i="0" dirty="0">
                <a:solidFill>
                  <a:srgbClr val="0D0D0D"/>
                </a:solidFill>
                <a:effectLst/>
              </a:rPr>
              <a:t>Este processo de definição mútua é dinâmico e contínuo.</a:t>
            </a:r>
          </a:p>
        </p:txBody>
      </p:sp>
    </p:spTree>
    <p:extLst>
      <p:ext uri="{BB962C8B-B14F-4D97-AF65-F5344CB8AC3E}">
        <p14:creationId xmlns:p14="http://schemas.microsoft.com/office/powerpoint/2010/main" val="37453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7153DB9E-A49A-243A-1A24-B2BB3EB2C497}"/>
              </a:ext>
            </a:extLst>
          </p:cNvPr>
          <p:cNvSpPr txBox="1"/>
          <p:nvPr/>
        </p:nvSpPr>
        <p:spPr>
          <a:xfrm>
            <a:off x="2073729" y="3326563"/>
            <a:ext cx="59817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121416"/>
                </a:solidFill>
                <a:effectLst/>
                <a:latin typeface="-apple-system"/>
              </a:rPr>
              <a:t>“Se a educação sozinha não transforma a sociedade, sem ela tampouco a sociedade muda”. *</a:t>
            </a:r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0C9293A-47AD-5A8F-982D-2C218110FF67}"/>
              </a:ext>
            </a:extLst>
          </p:cNvPr>
          <p:cNvSpPr txBox="1"/>
          <p:nvPr/>
        </p:nvSpPr>
        <p:spPr>
          <a:xfrm>
            <a:off x="1246414" y="1208314"/>
            <a:ext cx="1248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EDUCAÇÃO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794545F-4FD0-3D57-C980-1E03E3F07037}"/>
              </a:ext>
            </a:extLst>
          </p:cNvPr>
          <p:cNvSpPr txBox="1"/>
          <p:nvPr/>
        </p:nvSpPr>
        <p:spPr>
          <a:xfrm>
            <a:off x="1148441" y="1885461"/>
            <a:ext cx="71247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effectLst/>
                <a:latin typeface="+mj-lt"/>
              </a:rPr>
              <a:t>Só é possível enquanto ação comunicativa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effectLst/>
                <a:latin typeface="+mj-lt"/>
              </a:rPr>
              <a:t>Fenômeno presente em todas as ‘etapas’ de formação humana.</a:t>
            </a:r>
            <a:r>
              <a:rPr lang="pt-BR" sz="1800" b="0" i="0" dirty="0">
                <a:effectLst/>
                <a:latin typeface="+mj-lt"/>
              </a:rPr>
              <a:t>​</a:t>
            </a:r>
            <a:endParaRPr lang="pt-BR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3E51699-DB8B-566A-6F7A-373964BBF354}"/>
              </a:ext>
            </a:extLst>
          </p:cNvPr>
          <p:cNvSpPr txBox="1"/>
          <p:nvPr/>
        </p:nvSpPr>
        <p:spPr>
          <a:xfrm>
            <a:off x="1148441" y="5885098"/>
            <a:ext cx="6096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b="0" i="0" dirty="0">
                <a:solidFill>
                  <a:srgbClr val="121416"/>
                </a:solidFill>
                <a:effectLst/>
                <a:latin typeface="-apple-system"/>
              </a:rPr>
              <a:t>*— Paulo Freire Pedagogia da Indignação: cartas pedagógicas e outros escritos, 2000.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3847761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E9DA04E-6555-4C3D-52DB-8EF0238A865C}"/>
              </a:ext>
            </a:extLst>
          </p:cNvPr>
          <p:cNvSpPr txBox="1"/>
          <p:nvPr/>
        </p:nvSpPr>
        <p:spPr>
          <a:xfrm>
            <a:off x="927388" y="1568394"/>
            <a:ext cx="908944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1" i="0" dirty="0">
                <a:solidFill>
                  <a:srgbClr val="0D0D0D"/>
                </a:solidFill>
                <a:effectLst/>
              </a:rPr>
              <a:t>Importância da Alteridade</a:t>
            </a:r>
          </a:p>
          <a:p>
            <a:pPr algn="l"/>
            <a:endParaRPr lang="pt-BR" b="1" i="0" dirty="0">
              <a:solidFill>
                <a:srgbClr val="0D0D0D"/>
              </a:solidFill>
              <a:effectLst/>
            </a:endParaRPr>
          </a:p>
          <a:p>
            <a:pPr algn="l"/>
            <a:r>
              <a:rPr lang="pt-BR" b="0" i="0" dirty="0">
                <a:solidFill>
                  <a:srgbClr val="0D0D0D"/>
                </a:solidFill>
                <a:effectLst/>
              </a:rPr>
              <a:t>A alteridade é essencial para a convivência pacífica e para a construção de uma sociedade justa e equitativa. </a:t>
            </a:r>
          </a:p>
          <a:p>
            <a:pPr algn="l"/>
            <a:r>
              <a:rPr lang="pt-BR" b="0" i="0" dirty="0">
                <a:solidFill>
                  <a:srgbClr val="0D0D0D"/>
                </a:solidFill>
                <a:effectLst/>
              </a:rPr>
              <a:t>Ao valorizar a diversidade e a diferença, promovemos a inclusão e combatemos a intolerância. A alteridade nos desafia a sair da nossa zona de conforto e a nos abrir para novas experiências e perspectivas, enriquecendo nossa compreensão do mundo e de nós mesmos.</a:t>
            </a:r>
          </a:p>
          <a:p>
            <a:pPr algn="l"/>
            <a:endParaRPr lang="pt-BR" b="0" i="0" dirty="0">
              <a:solidFill>
                <a:srgbClr val="0D0D0D"/>
              </a:solidFill>
              <a:effectLst/>
            </a:endParaRPr>
          </a:p>
          <a:p>
            <a:pPr algn="l"/>
            <a:endParaRPr lang="pt-BR" dirty="0">
              <a:solidFill>
                <a:srgbClr val="0D0D0D"/>
              </a:solidFill>
            </a:endParaRPr>
          </a:p>
          <a:p>
            <a:pPr algn="l"/>
            <a:endParaRPr lang="pt-BR" b="0" i="0" dirty="0">
              <a:solidFill>
                <a:srgbClr val="0D0D0D"/>
              </a:solidFill>
              <a:effectLst/>
            </a:endParaRPr>
          </a:p>
          <a:p>
            <a:pPr algn="l"/>
            <a:r>
              <a:rPr lang="pt-BR" b="0" i="0" dirty="0">
                <a:solidFill>
                  <a:srgbClr val="0D0D0D"/>
                </a:solidFill>
                <a:effectLst/>
              </a:rPr>
              <a:t>Em suma, a alteridade nos lembra que a diversidade humana é uma riqueza inestimável e que o respeito pelo outro é a base para uma coexistência harmoniosa e sustentável.</a:t>
            </a:r>
          </a:p>
        </p:txBody>
      </p:sp>
    </p:spTree>
    <p:extLst>
      <p:ext uri="{BB962C8B-B14F-4D97-AF65-F5344CB8AC3E}">
        <p14:creationId xmlns:p14="http://schemas.microsoft.com/office/powerpoint/2010/main" val="2756761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5186318-F180-0332-9727-06148CDF9532}"/>
              </a:ext>
            </a:extLst>
          </p:cNvPr>
          <p:cNvSpPr txBox="1"/>
          <p:nvPr/>
        </p:nvSpPr>
        <p:spPr>
          <a:xfrm>
            <a:off x="696685" y="1037550"/>
            <a:ext cx="73666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A Cultura de Paz está intrinsecamente relacionada à prevenção e à resolução não-violenta dos conflitos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E76E705-328D-4A7B-F293-AF5FC49A44CC}"/>
              </a:ext>
            </a:extLst>
          </p:cNvPr>
          <p:cNvSpPr txBox="1"/>
          <p:nvPr/>
        </p:nvSpPr>
        <p:spPr>
          <a:xfrm>
            <a:off x="696686" y="588220"/>
            <a:ext cx="20900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Cultura de paz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009291A-0DE9-2DA4-0347-4F73435B276D}"/>
              </a:ext>
            </a:extLst>
          </p:cNvPr>
          <p:cNvSpPr txBox="1"/>
          <p:nvPr/>
        </p:nvSpPr>
        <p:spPr>
          <a:xfrm>
            <a:off x="1262743" y="1977506"/>
            <a:ext cx="817220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É uma cultura baseada na tolerância, na solidariedade e no compartilhamento de base cotidiana. Uma cultura que respeita todos os direitos individuais – princípio do pluralismo, que assegura e sustenta a liberdade de opinião - e que se empenha em prevenir conflitos resolvendo-os em suas fontes, que englobam novas ameaças não-militares para a paz e para a segurança como exclusão, pobreza extrema e degradação ambiental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217FB16-D658-C18E-21B3-A3C2D1899D70}"/>
              </a:ext>
            </a:extLst>
          </p:cNvPr>
          <p:cNvSpPr txBox="1"/>
          <p:nvPr/>
        </p:nvSpPr>
        <p:spPr>
          <a:xfrm>
            <a:off x="2786743" y="4555117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A  Cultura de Paz  procura  resolver os  problemas  por  meio  do  diálogo, da negociação e da  mediação,  de  forma a  tornar a guerra  e  a  violência inviáveis</a:t>
            </a:r>
          </a:p>
        </p:txBody>
      </p:sp>
    </p:spTree>
    <p:extLst>
      <p:ext uri="{BB962C8B-B14F-4D97-AF65-F5344CB8AC3E}">
        <p14:creationId xmlns:p14="http://schemas.microsoft.com/office/powerpoint/2010/main" val="980298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A6744600-32F6-2C46-369B-ADF4CAEF4447}"/>
              </a:ext>
            </a:extLst>
          </p:cNvPr>
          <p:cNvSpPr txBox="1"/>
          <p:nvPr/>
        </p:nvSpPr>
        <p:spPr>
          <a:xfrm>
            <a:off x="2960914" y="1378021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121416"/>
                </a:solidFill>
                <a:effectLst/>
                <a:latin typeface="-apple-system"/>
              </a:rPr>
              <a:t>“Educação não transforma o mundo. Educação muda as pessoas. Pessoas transformam o mundo”. *</a:t>
            </a:r>
            <a:endParaRPr lang="pt-BR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4273F22C-63CA-16DD-00BD-2A5C46EB13FA}"/>
              </a:ext>
            </a:extLst>
          </p:cNvPr>
          <p:cNvSpPr txBox="1"/>
          <p:nvPr/>
        </p:nvSpPr>
        <p:spPr>
          <a:xfrm>
            <a:off x="1752600" y="4833648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dirty="0"/>
              <a:t>*FREIRE, Paulo. 1979</a:t>
            </a:r>
          </a:p>
          <a:p>
            <a:r>
              <a:rPr lang="pt-BR" sz="1000" dirty="0"/>
              <a:t>**FREIRE, Paulo, 1996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88A18038-A46A-26DA-9604-301515EDA1FE}"/>
              </a:ext>
            </a:extLst>
          </p:cNvPr>
          <p:cNvSpPr txBox="1"/>
          <p:nvPr/>
        </p:nvSpPr>
        <p:spPr>
          <a:xfrm>
            <a:off x="2590800" y="2505670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121416"/>
                </a:solidFill>
                <a:effectLst/>
                <a:latin typeface="-apple-system"/>
              </a:rPr>
              <a:t>“É fundamental diminuir a distância entre o que se diz e o que se faz, de tal maneira que num dado momento a tua fala seja a tua prática”.**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9464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766D5E8-7E7C-E4FD-E7FD-55483F3779E0}"/>
              </a:ext>
            </a:extLst>
          </p:cNvPr>
          <p:cNvSpPr txBox="1"/>
          <p:nvPr/>
        </p:nvSpPr>
        <p:spPr>
          <a:xfrm>
            <a:off x="1328057" y="1426811"/>
            <a:ext cx="797922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“O diálogo é o encontro amoroso dos homens (seres humanos)*  que, mediatizados pelo mundo, o ‘pronunciam’, isto é, transformam-se, e transformando, humanizam-se para humanização de todos”**</a:t>
            </a:r>
          </a:p>
          <a:p>
            <a:endParaRPr lang="pt-BR" dirty="0"/>
          </a:p>
          <a:p>
            <a:r>
              <a:rPr lang="pt-BR" dirty="0"/>
              <a:t>Para o educador, é impossível conceber educação sem diálogo, sem troca, ou seja, sem comunicação.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2A7150-F998-8E57-AD6F-0610ED512C63}"/>
              </a:ext>
            </a:extLst>
          </p:cNvPr>
          <p:cNvSpPr txBox="1"/>
          <p:nvPr/>
        </p:nvSpPr>
        <p:spPr>
          <a:xfrm>
            <a:off x="1328057" y="5007940"/>
            <a:ext cx="10102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*inserção nossa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EBAC070-B539-B2D9-F081-C5228A28213F}"/>
              </a:ext>
            </a:extLst>
          </p:cNvPr>
          <p:cNvSpPr txBox="1"/>
          <p:nvPr/>
        </p:nvSpPr>
        <p:spPr>
          <a:xfrm>
            <a:off x="1328057" y="5308078"/>
            <a:ext cx="13933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dirty="0"/>
              <a:t>**FREIRE, Paulo. 1979</a:t>
            </a:r>
          </a:p>
        </p:txBody>
      </p:sp>
    </p:spTree>
    <p:extLst>
      <p:ext uri="{BB962C8B-B14F-4D97-AF65-F5344CB8AC3E}">
        <p14:creationId xmlns:p14="http://schemas.microsoft.com/office/powerpoint/2010/main" val="215062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DCB7E96C-73B7-ECAD-2668-6F589B63C4FA}"/>
              </a:ext>
            </a:extLst>
          </p:cNvPr>
          <p:cNvSpPr txBox="1"/>
          <p:nvPr/>
        </p:nvSpPr>
        <p:spPr>
          <a:xfrm>
            <a:off x="696686" y="1092485"/>
            <a:ext cx="1018902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medida que navegamos pelas complexidades da educação superior, é imperativo que, como professores, estejamos atentos a:</a:t>
            </a:r>
          </a:p>
          <a:p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Currículo Integrado,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Fundamentação em Pesquisa,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Ética,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Inclusão,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Responsabilidade Social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Educação para a Paz.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 integrá-los em nossa prática pedagógica, podemos oferecer uma experiência acadêmica que capacita os estudantes a se tornarem profissionais e cidadãos engajados e conscientes de seu papel na construção de uma sociedade mais ética, inclusiva, pacífica e responsável.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B38D35-91FF-340D-CF15-3A0FA75A1327}"/>
              </a:ext>
            </a:extLst>
          </p:cNvPr>
          <p:cNvSpPr txBox="1"/>
          <p:nvPr/>
        </p:nvSpPr>
        <p:spPr>
          <a:xfrm>
            <a:off x="2026227" y="5195455"/>
            <a:ext cx="4847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Sou responsável pela responsabilidade do outro.*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D510C4A-29E5-2C12-7A36-EF671CDB63BA}"/>
              </a:ext>
            </a:extLst>
          </p:cNvPr>
          <p:cNvSpPr txBox="1"/>
          <p:nvPr/>
        </p:nvSpPr>
        <p:spPr>
          <a:xfrm>
            <a:off x="1028700" y="6068291"/>
            <a:ext cx="15408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*Emmanuel </a:t>
            </a:r>
            <a:r>
              <a:rPr lang="pt-BR" sz="1000" dirty="0" err="1"/>
              <a:t>Lévinas</a:t>
            </a:r>
            <a:r>
              <a:rPr lang="pt-BR" sz="1000" dirty="0"/>
              <a:t>, 2014</a:t>
            </a:r>
          </a:p>
        </p:txBody>
      </p:sp>
    </p:spTree>
    <p:extLst>
      <p:ext uri="{BB962C8B-B14F-4D97-AF65-F5344CB8AC3E}">
        <p14:creationId xmlns:p14="http://schemas.microsoft.com/office/powerpoint/2010/main" val="3100503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AFFFE6F-938E-1A34-3974-985394C23064}"/>
              </a:ext>
            </a:extLst>
          </p:cNvPr>
          <p:cNvSpPr txBox="1"/>
          <p:nvPr/>
        </p:nvSpPr>
        <p:spPr>
          <a:xfrm>
            <a:off x="1458685" y="1860008"/>
            <a:ext cx="7554686" cy="136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Se as guerras (e a violência) nascem na mente dos homens (dos seres humanos)*, é na mente dos homens (dos seres humanos)*  que devem ser erguidas as defesas da paz.</a:t>
            </a:r>
          </a:p>
          <a:p>
            <a:endParaRPr lang="pt-BR" dirty="0"/>
          </a:p>
          <a:p>
            <a:r>
              <a:rPr lang="pt-BR" sz="1050" dirty="0"/>
              <a:t>Década Internacional para a Cultura de Paz - 2001-2010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B6CD12-DDA4-9738-514E-42FE48AEABB3}"/>
              </a:ext>
            </a:extLst>
          </p:cNvPr>
          <p:cNvSpPr txBox="1"/>
          <p:nvPr/>
        </p:nvSpPr>
        <p:spPr>
          <a:xfrm>
            <a:off x="1458685" y="105630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Tratado da UNESCO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CD85EA1-0213-16C4-AF86-6F2E10622F3B}"/>
              </a:ext>
            </a:extLst>
          </p:cNvPr>
          <p:cNvSpPr txBox="1"/>
          <p:nvPr/>
        </p:nvSpPr>
        <p:spPr>
          <a:xfrm>
            <a:off x="1458685" y="5801694"/>
            <a:ext cx="10422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* Inserção nossa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6311C6F-1E2F-4032-7281-3ECFF8B8F0A3}"/>
              </a:ext>
            </a:extLst>
          </p:cNvPr>
          <p:cNvSpPr txBox="1"/>
          <p:nvPr/>
        </p:nvSpPr>
        <p:spPr>
          <a:xfrm>
            <a:off x="7051964" y="4778908"/>
            <a:ext cx="3359727" cy="807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1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pt-BR" b="0" i="1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b="0" i="1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hope</a:t>
            </a:r>
            <a:r>
              <a:rPr lang="pt-BR" b="0" i="1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b="0" i="1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someday</a:t>
            </a:r>
            <a:r>
              <a:rPr lang="pt-BR" b="0" i="1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b="0" i="1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you'll</a:t>
            </a:r>
            <a:r>
              <a:rPr lang="pt-BR" b="0" i="1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b="0" i="1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join</a:t>
            </a:r>
            <a:r>
              <a:rPr lang="pt-BR" b="0" i="1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b="0" i="1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us</a:t>
            </a:r>
            <a:br>
              <a:rPr lang="pt-BR" b="0" i="1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r>
              <a:rPr lang="pt-BR" b="0" i="1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And</a:t>
            </a:r>
            <a:r>
              <a:rPr lang="pt-BR" b="0" i="1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b="0" i="1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pt-BR" b="0" i="1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world </a:t>
            </a:r>
            <a:r>
              <a:rPr lang="pt-BR" b="0" i="1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will</a:t>
            </a:r>
            <a:r>
              <a:rPr lang="pt-BR" b="0" i="1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b="0" i="1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live</a:t>
            </a:r>
            <a:r>
              <a:rPr lang="pt-BR" b="0" i="1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as </a:t>
            </a:r>
            <a:r>
              <a:rPr lang="pt-BR" b="0" i="1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one</a:t>
            </a:r>
            <a:br>
              <a:rPr lang="pt-BR" dirty="0"/>
            </a:br>
            <a:r>
              <a:rPr lang="pt-BR" sz="1050" dirty="0"/>
              <a:t>Lennon</a:t>
            </a:r>
          </a:p>
        </p:txBody>
      </p:sp>
    </p:spTree>
    <p:extLst>
      <p:ext uri="{BB962C8B-B14F-4D97-AF65-F5344CB8AC3E}">
        <p14:creationId xmlns:p14="http://schemas.microsoft.com/office/powerpoint/2010/main" val="15172497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C730921C-9727-2F64-7DFF-A8E263C3792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4172" y="1558634"/>
            <a:ext cx="8625976" cy="374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9838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5DE1ED1-02EC-64E2-6940-019A76F4C7C2}"/>
              </a:ext>
            </a:extLst>
          </p:cNvPr>
          <p:cNvSpPr txBox="1"/>
          <p:nvPr/>
        </p:nvSpPr>
        <p:spPr>
          <a:xfrm>
            <a:off x="1382486" y="892629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REFERÊNCIAS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EDCF454-2C87-02C5-6690-3270CD27CB3E}"/>
              </a:ext>
            </a:extLst>
          </p:cNvPr>
          <p:cNvSpPr txBox="1"/>
          <p:nvPr/>
        </p:nvSpPr>
        <p:spPr>
          <a:xfrm>
            <a:off x="1382488" y="4976137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>
                <a:hlinkClick r:id="rId3"/>
              </a:rPr>
              <a:t>https://www.ufrgs.br/das/cultura-da-paz/</a:t>
            </a:r>
            <a:endParaRPr lang="pt-BR" sz="14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065E7269-0826-2757-8149-5B3B4FC157DE}"/>
              </a:ext>
            </a:extLst>
          </p:cNvPr>
          <p:cNvSpPr txBox="1"/>
          <p:nvPr/>
        </p:nvSpPr>
        <p:spPr>
          <a:xfrm>
            <a:off x="1382486" y="4685630"/>
            <a:ext cx="102706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/>
              <a:t>WOLTON, Dominique. Como salvar a comunicação. Trad. DRESCH, </a:t>
            </a:r>
            <a:r>
              <a:rPr lang="pt-BR" sz="1400" dirty="0" err="1"/>
              <a:t>Vanise</a:t>
            </a:r>
            <a:r>
              <a:rPr lang="pt-BR" sz="1400" dirty="0"/>
              <a:t> Pereira. São Paulo, Paulus, 2006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47FFC74-7586-55B9-4F81-F7F3D0FED12E}"/>
              </a:ext>
            </a:extLst>
          </p:cNvPr>
          <p:cNvSpPr txBox="1"/>
          <p:nvPr/>
        </p:nvSpPr>
        <p:spPr>
          <a:xfrm>
            <a:off x="1382486" y="3257255"/>
            <a:ext cx="97100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/>
              <a:t>KOCH, </a:t>
            </a:r>
            <a:r>
              <a:rPr lang="pt-BR" sz="1400" dirty="0" err="1"/>
              <a:t>Adolar</a:t>
            </a:r>
            <a:r>
              <a:rPr lang="pt-BR" sz="1400" dirty="0"/>
              <a:t>. Cultura da Paz: Perspectivas. In: DOS SANTOS, José Vicente Tavares, e MADEIRA, Lígia Mori (</a:t>
            </a:r>
            <a:r>
              <a:rPr lang="pt-BR" sz="1400" dirty="0" err="1"/>
              <a:t>Orgs</a:t>
            </a:r>
            <a:r>
              <a:rPr lang="pt-BR" sz="1400" dirty="0"/>
              <a:t>.) Segurança cidadã. Porto Alegre: Tomo Editorial, 2014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70A3681-30AA-C2E1-2CF7-DAAD649BC618}"/>
              </a:ext>
            </a:extLst>
          </p:cNvPr>
          <p:cNvSpPr txBox="1"/>
          <p:nvPr/>
        </p:nvSpPr>
        <p:spPr>
          <a:xfrm>
            <a:off x="1382486" y="3731316"/>
            <a:ext cx="86650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/>
              <a:t>MENDES, </a:t>
            </a:r>
            <a:r>
              <a:rPr lang="pt-BR" sz="1400" dirty="0" err="1"/>
              <a:t>Tatyane</a:t>
            </a:r>
            <a:r>
              <a:rPr lang="pt-BR" sz="1400" dirty="0"/>
              <a:t>. O que é Comunicação Não-Violenta (CNV) e como aplicar o conceito. Na prática, 2021. Disponível em: https://</a:t>
            </a:r>
            <a:r>
              <a:rPr lang="pt-BR" sz="1400" dirty="0" err="1"/>
              <a:t>www.napratica.org.br</a:t>
            </a:r>
            <a:r>
              <a:rPr lang="pt-BR" sz="1400" dirty="0"/>
              <a:t>/</a:t>
            </a:r>
            <a:r>
              <a:rPr lang="pt-BR" sz="1400" dirty="0" err="1"/>
              <a:t>comunicacao</a:t>
            </a:r>
            <a:r>
              <a:rPr lang="pt-BR" sz="1400" dirty="0"/>
              <a:t>-</a:t>
            </a:r>
            <a:r>
              <a:rPr lang="pt-BR" sz="1400" dirty="0" err="1"/>
              <a:t>nao</a:t>
            </a:r>
            <a:r>
              <a:rPr lang="pt-BR" sz="1400" dirty="0"/>
              <a:t>-violenta/ 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C4F4401-533D-C3D7-E96C-0CEAEE8CCD1B}"/>
              </a:ext>
            </a:extLst>
          </p:cNvPr>
          <p:cNvSpPr txBox="1"/>
          <p:nvPr/>
        </p:nvSpPr>
        <p:spPr>
          <a:xfrm>
            <a:off x="1382486" y="4186287"/>
            <a:ext cx="7953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WOLTON, Dominique. Um brinde à incomunicação: reflexões a partir da Europa. Trad. CHIACHIRI, Roberto. </a:t>
            </a:r>
          </a:p>
          <a:p>
            <a:r>
              <a:rPr lang="pt-BR" sz="1400" dirty="0"/>
              <a:t>São Paulo, Paulus, 2022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497CC82-0401-453A-3782-C8E2C766FED4}"/>
              </a:ext>
            </a:extLst>
          </p:cNvPr>
          <p:cNvSpPr txBox="1"/>
          <p:nvPr/>
        </p:nvSpPr>
        <p:spPr>
          <a:xfrm>
            <a:off x="1382486" y="1975222"/>
            <a:ext cx="890451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i="0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FREIRE, Paulo. Ação cultural: Para a liberdade e outros escritos. São Paulo, Paz e Terra, 1976.</a:t>
            </a:r>
          </a:p>
          <a:p>
            <a:r>
              <a:rPr lang="pt-BR" sz="1400" dirty="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FREIRE, Paulo. </a:t>
            </a:r>
            <a:r>
              <a:rPr lang="pt-BR" sz="1400" b="0" i="0" dirty="0">
                <a:solidFill>
                  <a:srgbClr val="1214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Educação como prática da liberdade. </a:t>
            </a:r>
            <a:r>
              <a:rPr lang="pt-BR" sz="1400" i="0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São Paulo, Paz e Terra </a:t>
            </a:r>
            <a:r>
              <a:rPr lang="pt-BR" sz="1400" b="0" i="0" dirty="0">
                <a:solidFill>
                  <a:srgbClr val="1214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1979</a:t>
            </a:r>
          </a:p>
          <a:p>
            <a:r>
              <a:rPr lang="pt-BR" sz="1400" i="0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FREIRE, Paulo. Ação cultural: Para a liberdade e outros escritos. São Paulo, Paz e Terra, 1976.</a:t>
            </a:r>
          </a:p>
          <a:p>
            <a:r>
              <a:rPr lang="pt-BR" sz="1400" dirty="0">
                <a:latin typeface="Calibri" panose="020F0502020204030204" pitchFamily="34" charset="0"/>
                <a:cs typeface="Calibri" panose="020F0502020204030204" pitchFamily="34" charset="0"/>
              </a:rPr>
              <a:t>FREIRE, Paulo.</a:t>
            </a:r>
            <a:r>
              <a:rPr lang="pt-BR" sz="1400" b="0" i="0" u="none" strike="noStrike" dirty="0">
                <a:solidFill>
                  <a:srgbClr val="C45500"/>
                </a:solidFill>
                <a:effectLst/>
                <a:latin typeface="Amazon Ember"/>
              </a:rPr>
              <a:t> </a:t>
            </a:r>
            <a:r>
              <a:rPr lang="pt-BR" sz="1400" b="0" i="0" u="none" strike="noStrike" dirty="0">
                <a:effectLst/>
                <a:latin typeface="Amazon Ember"/>
              </a:rPr>
              <a:t>Pedagogia da autonomia: Saberes necessários à prática educativa. </a:t>
            </a:r>
            <a:r>
              <a:rPr lang="pt-BR" sz="1400" i="0" dirty="0">
                <a:solidFill>
                  <a:srgbClr val="21212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São Paulo, Paz e Terra, 1996.</a:t>
            </a:r>
            <a:endParaRPr lang="pt-BR" sz="1400" b="1" i="0" dirty="0">
              <a:effectLst/>
              <a:latin typeface="Amazon Ember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B15CD6D-17F7-7186-144F-C9419D480C46}"/>
              </a:ext>
            </a:extLst>
          </p:cNvPr>
          <p:cNvSpPr txBox="1"/>
          <p:nvPr/>
        </p:nvSpPr>
        <p:spPr>
          <a:xfrm>
            <a:off x="1382487" y="2864106"/>
            <a:ext cx="86650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LÉVINAS, Emmanuel. Violência do rosto. Trad. MOREIRA, Fernandes Soares, São Paulo, Ed. Loyola, 2014.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9220DE2C-DF41-A7C0-CA49-C5BCFE2413E3}"/>
              </a:ext>
            </a:extLst>
          </p:cNvPr>
          <p:cNvSpPr txBox="1"/>
          <p:nvPr/>
        </p:nvSpPr>
        <p:spPr>
          <a:xfrm>
            <a:off x="1382486" y="3069949"/>
            <a:ext cx="6112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SANTAELLA, L. &amp; NOTH, W. Comunicação e semiótica. São Paulo, Hacker Ed. ,2004</a:t>
            </a:r>
          </a:p>
        </p:txBody>
      </p:sp>
    </p:spTree>
    <p:extLst>
      <p:ext uri="{BB962C8B-B14F-4D97-AF65-F5344CB8AC3E}">
        <p14:creationId xmlns:p14="http://schemas.microsoft.com/office/powerpoint/2010/main" val="31888402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3659B4F-0D51-4FC2-470C-B9E7BFFAF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3457" y="5226523"/>
            <a:ext cx="1315837" cy="96298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FDB1B1B-E9F9-BC0B-0D38-FB40FDEB5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467" y="5265791"/>
            <a:ext cx="2098295" cy="83931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97DA0366-45B7-D511-4E3D-F67F0419EE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3116" y="5563991"/>
            <a:ext cx="1193406" cy="22642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48994D1A-D3E0-7623-8B91-EB0014AF2F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8440" y="5222251"/>
            <a:ext cx="967259" cy="96725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28377109-2898-B477-DF36-0ED4F066F3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49260" y="5553261"/>
            <a:ext cx="2488564" cy="305238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EB6CD694-22C9-0B01-180C-41447CB8E57D}"/>
              </a:ext>
            </a:extLst>
          </p:cNvPr>
          <p:cNvSpPr txBox="1"/>
          <p:nvPr/>
        </p:nvSpPr>
        <p:spPr>
          <a:xfrm>
            <a:off x="8674163" y="2840562"/>
            <a:ext cx="2336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Roberto Chiachiri</a:t>
            </a:r>
          </a:p>
          <a:p>
            <a:r>
              <a:rPr lang="pt-BR" dirty="0" err="1"/>
              <a:t>archiachiri@gmail.com</a:t>
            </a:r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AC796DA-3CB4-1259-4B68-4B43F56F5D67}"/>
              </a:ext>
            </a:extLst>
          </p:cNvPr>
          <p:cNvSpPr txBox="1"/>
          <p:nvPr/>
        </p:nvSpPr>
        <p:spPr>
          <a:xfrm>
            <a:off x="4790704" y="2203099"/>
            <a:ext cx="1050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Obrigado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27E66319-CA6C-3264-B668-51C605269F3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31185" b="29446"/>
          <a:stretch/>
        </p:blipFill>
        <p:spPr>
          <a:xfrm>
            <a:off x="6418151" y="5441129"/>
            <a:ext cx="1344965" cy="529502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52F3A47C-9DFC-FC8F-8F44-F7DC266A27D3}"/>
              </a:ext>
            </a:extLst>
          </p:cNvPr>
          <p:cNvSpPr txBox="1"/>
          <p:nvPr/>
        </p:nvSpPr>
        <p:spPr>
          <a:xfrm>
            <a:off x="1548245" y="872836"/>
            <a:ext cx="89734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ESSES LOGOS, SE VC OPTAR EM COLOCÁ-LOS NO RODA PÉ, TEM DE SER NESSA DISPOSIÇÃO AÍ.</a:t>
            </a:r>
          </a:p>
          <a:p>
            <a:endParaRPr lang="pt-BR" dirty="0"/>
          </a:p>
          <a:p>
            <a:r>
              <a:rPr lang="pt-BR" dirty="0"/>
              <a:t>SE OPTAR POR OUTRA COISA, O DA UNESCO SEMPRE VEM À DIREITA</a:t>
            </a:r>
          </a:p>
          <a:p>
            <a:r>
              <a:rPr lang="pt-BR" dirty="0"/>
              <a:t>PODE MEXER COMO QUISER NO TAMANHO, ESPAÇO ETC.</a:t>
            </a:r>
          </a:p>
        </p:txBody>
      </p:sp>
    </p:spTree>
    <p:extLst>
      <p:ext uri="{BB962C8B-B14F-4D97-AF65-F5344CB8AC3E}">
        <p14:creationId xmlns:p14="http://schemas.microsoft.com/office/powerpoint/2010/main" val="305114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F7D0289A-28AF-8D4D-CE5E-57140743BF23}"/>
              </a:ext>
            </a:extLst>
          </p:cNvPr>
          <p:cNvSpPr txBox="1"/>
          <p:nvPr/>
        </p:nvSpPr>
        <p:spPr>
          <a:xfrm>
            <a:off x="718457" y="64274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COMUNICAÇÃO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A4B2A3C9-94BE-18DA-5368-C0B8AE812A15}"/>
              </a:ext>
            </a:extLst>
          </p:cNvPr>
          <p:cNvSpPr txBox="1"/>
          <p:nvPr/>
        </p:nvSpPr>
        <p:spPr>
          <a:xfrm>
            <a:off x="726621" y="1908913"/>
            <a:ext cx="853168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comunicação é inevitável: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Estamos o tempo todo emitindo mensagens para o outro. 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Ela é irreversível: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Não podemos voltar naquilo que já foi comunicado.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 irrepetível: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Todas e todos e tudo estão continuamente mudando. *</a:t>
            </a:r>
            <a:endParaRPr lang="pt-BR" b="0" dirty="0">
              <a:effectLst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242EE8D9-7E38-76ED-14F0-3597215C50B0}"/>
              </a:ext>
            </a:extLst>
          </p:cNvPr>
          <p:cNvSpPr txBox="1"/>
          <p:nvPr/>
        </p:nvSpPr>
        <p:spPr>
          <a:xfrm>
            <a:off x="726621" y="4251619"/>
            <a:ext cx="793840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Não pode existir relação numa sociedade se nela não houver trocas. Eu existo, no sentido lato do termo, porque o outro existe.</a:t>
            </a:r>
          </a:p>
          <a:p>
            <a:r>
              <a:rPr lang="pt-BR" dirty="0"/>
              <a:t>(Sou porque somos)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368F3E30-07EE-D763-DCF2-548D47EBF20F}"/>
              </a:ext>
            </a:extLst>
          </p:cNvPr>
          <p:cNvSpPr txBox="1"/>
          <p:nvPr/>
        </p:nvSpPr>
        <p:spPr>
          <a:xfrm>
            <a:off x="1722664" y="1173655"/>
            <a:ext cx="65395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Comunicar é construir algo. E nós não construímos nada sozinhos.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2473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96EFBE2-EC03-F951-9E3B-26B858E65B0B}"/>
              </a:ext>
            </a:extLst>
          </p:cNvPr>
          <p:cNvSpPr txBox="1"/>
          <p:nvPr/>
        </p:nvSpPr>
        <p:spPr>
          <a:xfrm>
            <a:off x="598715" y="1924577"/>
            <a:ext cx="11223171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“O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cerne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da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questão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o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processo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comunicativo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entendido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produção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e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socialização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de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significados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que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enriquecem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experiência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humana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 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comunicação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encurta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distâncias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entre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seres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vivos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quando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reconhecida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prática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libertária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que 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estimula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 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igualdade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e a </a:t>
            </a:r>
            <a:r>
              <a:rPr lang="en-US" sz="16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democracia</a:t>
            </a:r>
            <a:r>
              <a:rPr lang="en-US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.**</a:t>
            </a:r>
          </a:p>
          <a:p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27C14B7-FB9B-A34E-EB73-78D3BB3B7652}"/>
              </a:ext>
            </a:extLst>
          </p:cNvPr>
          <p:cNvSpPr txBox="1"/>
          <p:nvPr/>
        </p:nvSpPr>
        <p:spPr>
          <a:xfrm>
            <a:off x="957943" y="960682"/>
            <a:ext cx="5769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“Comunicar é, portanto, entrar na problemática do Outro”*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DD63792-0BE5-EB2E-03C7-8DB95695D67C}"/>
              </a:ext>
            </a:extLst>
          </p:cNvPr>
          <p:cNvSpPr txBox="1"/>
          <p:nvPr/>
        </p:nvSpPr>
        <p:spPr>
          <a:xfrm>
            <a:off x="783772" y="5512949"/>
            <a:ext cx="235131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  <a:r>
              <a:rPr lang="en-US" sz="1000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Wolton</a:t>
            </a:r>
            <a:r>
              <a:rPr lang="en-US" sz="10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2022, p.87).</a:t>
            </a:r>
            <a:r>
              <a:rPr lang="en-US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A6C3C2A-C7A5-CE8B-A1DB-A5A1CEF51EEE}"/>
              </a:ext>
            </a:extLst>
          </p:cNvPr>
          <p:cNvSpPr txBox="1"/>
          <p:nvPr/>
        </p:nvSpPr>
        <p:spPr>
          <a:xfrm>
            <a:off x="783772" y="5266728"/>
            <a:ext cx="14237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* (Wolton, 2006, p.228)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9F78252-F3B6-E140-8155-E790A8A7ECB2}"/>
              </a:ext>
            </a:extLst>
          </p:cNvPr>
          <p:cNvSpPr txBox="1"/>
          <p:nvPr/>
        </p:nvSpPr>
        <p:spPr>
          <a:xfrm>
            <a:off x="2481942" y="3688691"/>
            <a:ext cx="5440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Onde há reconhecimento do outro, lá vive a democracia</a:t>
            </a:r>
          </a:p>
        </p:txBody>
      </p:sp>
    </p:spTree>
    <p:extLst>
      <p:ext uri="{BB962C8B-B14F-4D97-AF65-F5344CB8AC3E}">
        <p14:creationId xmlns:p14="http://schemas.microsoft.com/office/powerpoint/2010/main" val="75938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3DACA87E-ABF8-84E9-CE72-0345E196AEC5}"/>
              </a:ext>
            </a:extLst>
          </p:cNvPr>
          <p:cNvSpPr txBox="1"/>
          <p:nvPr/>
        </p:nvSpPr>
        <p:spPr>
          <a:xfrm>
            <a:off x="674915" y="1630073"/>
            <a:ext cx="1042851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Cultura de paz - Organização das Nações Unidas (ONU) de 1999</a:t>
            </a:r>
          </a:p>
          <a:p>
            <a:endParaRPr lang="pt-BR" dirty="0"/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Conjunto de valores, atitudes, tradições, comportamentos e estilos de vida de pessoas, grupos ou nações, baseados no respeito pleno à vida, aos direitos humanos e às liberdades fundamentais.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Modo de agir e de se posicionar, baseado na prática da não violência, </a:t>
            </a:r>
            <a:r>
              <a:rPr lang="pt-BR" b="1" dirty="0"/>
              <a:t>por meio da educação</a:t>
            </a:r>
            <a:r>
              <a:rPr lang="pt-BR" dirty="0"/>
              <a:t>, do diálogo e da cooperação.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As ações de educação são condicionantes ou determinantes para propiciar bem-estar, qualidade de vida e ambientes de trabalho saudáveis.</a:t>
            </a:r>
          </a:p>
        </p:txBody>
      </p:sp>
    </p:spTree>
    <p:extLst>
      <p:ext uri="{BB962C8B-B14F-4D97-AF65-F5344CB8AC3E}">
        <p14:creationId xmlns:p14="http://schemas.microsoft.com/office/powerpoint/2010/main" val="3520550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D33C91F3-801F-EF18-5457-19DF03226981}"/>
              </a:ext>
            </a:extLst>
          </p:cNvPr>
          <p:cNvSpPr txBox="1"/>
          <p:nvPr/>
        </p:nvSpPr>
        <p:spPr>
          <a:xfrm>
            <a:off x="1436913" y="789525"/>
            <a:ext cx="838200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Conceito de paz </a:t>
            </a:r>
          </a:p>
          <a:p>
            <a:endParaRPr lang="pt-BR" dirty="0"/>
          </a:p>
          <a:p>
            <a:r>
              <a:rPr lang="pt-BR" i="1" dirty="0"/>
              <a:t>"A paz não significa ausência de conflitos, as diferenças sempre estarão lá. Paz significa resolver essas diferenças através de meios pacíficos, através do diálogo, educação, conhecimento e através das formas de compaixão.”*</a:t>
            </a:r>
            <a:endParaRPr lang="pt-BR" dirty="0"/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Possibilidade de viver em harmonia, buscando minorar a criação de guerras e a ocorrência de conflitos pessoais. </a:t>
            </a:r>
          </a:p>
          <a:p>
            <a:endParaRPr lang="pt-BR" dirty="0"/>
          </a:p>
          <a:p>
            <a:r>
              <a:rPr lang="pt-BR" dirty="0"/>
              <a:t>Conceito de cultura 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Produção de significados mentais que compõem o conjunto de </a:t>
            </a:r>
            <a:r>
              <a:rPr lang="pt-BR" b="1" dirty="0"/>
              <a:t>crenças</a:t>
            </a:r>
            <a:r>
              <a:rPr lang="pt-BR" dirty="0"/>
              <a:t>, opiniões, hábitos e atitudes de determinada comunidade em um momento histórico definido.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Estar inserido em um contexto cultural, tal como ocorre com aqueles que fazem parte da comunidade da universidade, implica reproduzir </a:t>
            </a:r>
            <a:r>
              <a:rPr lang="pt-BR" b="1" dirty="0"/>
              <a:t>crenças</a:t>
            </a:r>
            <a:r>
              <a:rPr lang="pt-BR" dirty="0"/>
              <a:t>, mesmo que nem sempre seja possível dar-se conta de que isso ocorre.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3ADAA28-B5BA-7905-9C79-D22C732E96E4}"/>
              </a:ext>
            </a:extLst>
          </p:cNvPr>
          <p:cNvSpPr txBox="1"/>
          <p:nvPr/>
        </p:nvSpPr>
        <p:spPr>
          <a:xfrm>
            <a:off x="1578429" y="6052457"/>
            <a:ext cx="8435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* Dalai Lama</a:t>
            </a:r>
          </a:p>
        </p:txBody>
      </p:sp>
    </p:spTree>
    <p:extLst>
      <p:ext uri="{BB962C8B-B14F-4D97-AF65-F5344CB8AC3E}">
        <p14:creationId xmlns:p14="http://schemas.microsoft.com/office/powerpoint/2010/main" val="1371494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8F5AB49-ADE6-9083-8C3C-077D8B4C25E5}"/>
              </a:ext>
            </a:extLst>
          </p:cNvPr>
          <p:cNvSpPr txBox="1"/>
          <p:nvPr/>
        </p:nvSpPr>
        <p:spPr>
          <a:xfrm>
            <a:off x="1480457" y="1126982"/>
            <a:ext cx="816428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Para a ONU:</a:t>
            </a:r>
          </a:p>
          <a:p>
            <a:endParaRPr lang="pt-BR" dirty="0"/>
          </a:p>
          <a:p>
            <a:r>
              <a:rPr lang="pt-BR" dirty="0"/>
              <a:t>CULTURA DE PAZ é um conjunto de valores, atitudes, tradições, comportamentos e estilos de vida de pessoas, grupos ou nações baseadas no respeito pleno à vida, aos direitos humanos e às liberdades fundamentais.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Segundo Koch (2014), uma nova ética pode criar uma Cultura de Paz passando por uma consciência construída na identificação das violências. </a:t>
            </a:r>
          </a:p>
          <a:p>
            <a:r>
              <a:rPr lang="pt-BR" dirty="0"/>
              <a:t>O movimento para a Cultura de Paz resulta de iniciativas capazes de </a:t>
            </a:r>
            <a:r>
              <a:rPr lang="pt-BR" b="1" dirty="0"/>
              <a:t>transformar </a:t>
            </a:r>
            <a:r>
              <a:rPr lang="pt-BR" dirty="0"/>
              <a:t>valores, atitudes, comportamentos e estruturas geradoras de violência.</a:t>
            </a:r>
          </a:p>
        </p:txBody>
      </p:sp>
    </p:spTree>
    <p:extLst>
      <p:ext uri="{BB962C8B-B14F-4D97-AF65-F5344CB8AC3E}">
        <p14:creationId xmlns:p14="http://schemas.microsoft.com/office/powerpoint/2010/main" val="2320144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3459B5B-CB89-04ED-3D94-54F5040E35FB}"/>
              </a:ext>
            </a:extLst>
          </p:cNvPr>
          <p:cNvSpPr txBox="1"/>
          <p:nvPr/>
        </p:nvSpPr>
        <p:spPr>
          <a:xfrm>
            <a:off x="1240971" y="833067"/>
            <a:ext cx="6096000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COMO SE PODE PROMOVER CULTURA DE PAZ?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Manifesto 2000 por uma Cultura de Paz e Não Violência¹:</a:t>
            </a:r>
          </a:p>
          <a:p>
            <a:endParaRPr lang="pt-BR" dirty="0"/>
          </a:p>
          <a:p>
            <a:r>
              <a:rPr lang="pt-BR" dirty="0"/>
              <a:t>Respeitar a vida, rejeitando a violência, sendo generoso, ouvindo para compreender, preservando o planeta e redescobrindo a solidariedade. </a:t>
            </a:r>
          </a:p>
          <a:p>
            <a:endParaRPr lang="pt-BR" dirty="0"/>
          </a:p>
          <a:p>
            <a:r>
              <a:rPr lang="pt-BR" sz="1000" dirty="0"/>
              <a:t>¹ O Manifesto 2000 por uma Cultura de Paz e Não-Violência foi escrito por um grupo de prêmios Nobel da Paz, com o fim de criar um senso de responsabilidade que se inicia em nível pessoal – não se trata de uma moção ou petição endereçada às altas autoridades.</a:t>
            </a:r>
          </a:p>
        </p:txBody>
      </p:sp>
    </p:spTree>
    <p:extLst>
      <p:ext uri="{BB962C8B-B14F-4D97-AF65-F5344CB8AC3E}">
        <p14:creationId xmlns:p14="http://schemas.microsoft.com/office/powerpoint/2010/main" val="1139063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A2317B8-1A41-E365-F1B4-C35C5E19CB90}"/>
              </a:ext>
            </a:extLst>
          </p:cNvPr>
          <p:cNvSpPr txBox="1"/>
          <p:nvPr/>
        </p:nvSpPr>
        <p:spPr>
          <a:xfrm>
            <a:off x="1273628" y="652866"/>
            <a:ext cx="8795657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QUAIS FERRAMENTAS PODEMOS UTILIZAR PARA INCENTIVAR A CULTURA DE PAZ? 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Contemplar: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 educação para a paz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 igualdade entre gêneros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 participação democrática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 curso livre de informações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os direitos humanos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 desarmamento e segurança humana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a resolução não violenta de conflitos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 pluralidade étnico-racial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 desenvolvimento sustentável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 tolerância religiosa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repúdio à xenofobia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3397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</TotalTime>
  <Words>2788</Words>
  <Application>Microsoft Macintosh PowerPoint</Application>
  <PresentationFormat>Widescreen</PresentationFormat>
  <Paragraphs>218</Paragraphs>
  <Slides>28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6" baseType="lpstr">
      <vt:lpstr>-apple-system</vt:lpstr>
      <vt:lpstr>Amazon Ember</vt:lpstr>
      <vt:lpstr>Arial</vt:lpstr>
      <vt:lpstr>Arial</vt:lpstr>
      <vt:lpstr>Calibri</vt:lpstr>
      <vt:lpstr>Calibri Light</vt:lpstr>
      <vt:lpstr>ui-sans-serif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Roberto Chiachiri Filho</dc:creator>
  <cp:lastModifiedBy>Antonio Roberto Chiachiri Filho</cp:lastModifiedBy>
  <cp:revision>9</cp:revision>
  <dcterms:created xsi:type="dcterms:W3CDTF">2024-05-30T12:10:39Z</dcterms:created>
  <dcterms:modified xsi:type="dcterms:W3CDTF">2024-05-31T18:16:36Z</dcterms:modified>
</cp:coreProperties>
</file>